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B32350-406E-CBB3-094D-0E6B26DD324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7B03D2-EE43-AC6E-C0BF-2DE7D96689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C04E78-5514-4DE8-9AE1-8F79B32E8007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FFD44F-ADC9-3303-8039-6214E722BF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495F6A-5DB6-7059-1F2F-56D2EDF76A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C4D6B0-C369-4B09-BEF5-BB4594B10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505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941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45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6638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313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41520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79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3753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983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43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027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2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01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675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086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706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435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09A33C-3F96-4939-B675-0B00BB7E71FF}" type="datetimeFigureOut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AF74302-D1BC-4ECF-9587-1BD751B57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916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46A7E-DC9D-A31C-7399-B1485AFAF0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3473"/>
            <a:ext cx="9144000" cy="955012"/>
          </a:xfrm>
        </p:spPr>
        <p:txBody>
          <a:bodyPr/>
          <a:lstStyle/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en-US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UNIVERSITATEA „LUCIAN BLAGA” DIN SIBIU</a:t>
            </a:r>
            <a:br>
              <a:rPr lang="en-US" sz="1800" kern="1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en-US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FACULTATEA DE ȘTIINȚE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549181-0C57-DAFC-ADB5-001CE1F28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53497"/>
            <a:ext cx="9144000" cy="1655762"/>
          </a:xfrm>
        </p:spPr>
        <p:txBody>
          <a:bodyPr/>
          <a:lstStyle/>
          <a:p>
            <a:pPr algn="ctr"/>
            <a:r>
              <a:rPr lang="en-US" sz="3200" b="1" kern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Diversificarea</a:t>
            </a:r>
            <a:r>
              <a:rPr lang="en-US" sz="32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kern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tehnicilor</a:t>
            </a:r>
            <a:r>
              <a:rPr lang="en-US" sz="32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kern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digitale</a:t>
            </a:r>
            <a:r>
              <a:rPr lang="en-US" sz="32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de </a:t>
            </a:r>
            <a:r>
              <a:rPr lang="ro-RO" sz="32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î</a:t>
            </a:r>
            <a:r>
              <a:rPr lang="en-US" sz="3200" b="1" kern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nvățare</a:t>
            </a:r>
            <a:r>
              <a:rPr lang="en-US" sz="32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kern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prin</a:t>
            </a:r>
            <a:r>
              <a:rPr lang="en-US" sz="32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kern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jocuri</a:t>
            </a:r>
            <a:r>
              <a:rPr lang="en-US" sz="32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kern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educaționale</a:t>
            </a:r>
            <a:r>
              <a:rPr lang="en-US" sz="32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kern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bazate</a:t>
            </a:r>
            <a:r>
              <a:rPr lang="en-US" sz="32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pe Unity</a:t>
            </a:r>
            <a:endParaRPr lang="en-US" sz="3200" kern="10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8650E0-A45F-FA4E-41A3-046565FC6FAD}"/>
              </a:ext>
            </a:extLst>
          </p:cNvPr>
          <p:cNvSpPr txBox="1"/>
          <p:nvPr/>
        </p:nvSpPr>
        <p:spPr>
          <a:xfrm>
            <a:off x="3388310" y="1198485"/>
            <a:ext cx="5415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kern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Specializarea</a:t>
            </a:r>
            <a:r>
              <a:rPr lang="en-US" sz="1800" b="1" ker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800" b="1" kern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Informatică</a:t>
            </a:r>
            <a:endParaRPr lang="en-US" sz="1800" kern="10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BAC058-1DCB-67F2-C56A-6619B4053BA7}"/>
              </a:ext>
            </a:extLst>
          </p:cNvPr>
          <p:cNvSpPr txBox="1"/>
          <p:nvPr/>
        </p:nvSpPr>
        <p:spPr>
          <a:xfrm>
            <a:off x="1731147" y="4660772"/>
            <a:ext cx="2574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>
                <a:latin typeface="Times New Roman" panose="02020603050405020304" pitchFamily="18" charset="0"/>
              </a:rPr>
              <a:t>Coordonator</a:t>
            </a:r>
            <a:r>
              <a:rPr lang="en-US">
                <a:latin typeface="Times New Roman" panose="02020603050405020304" pitchFamily="18" charset="0"/>
              </a:rPr>
              <a:t> </a:t>
            </a:r>
            <a:r>
              <a:rPr lang="ro-RO">
                <a:latin typeface="Times New Roman" panose="02020603050405020304" pitchFamily="18" charset="0"/>
              </a:rPr>
              <a:t>științific</a:t>
            </a:r>
            <a:endParaRPr lang="en-US">
              <a:latin typeface="Times New Roman" panose="02020603050405020304" pitchFamily="18" charset="0"/>
            </a:endParaRPr>
          </a:p>
          <a:p>
            <a:r>
              <a:rPr lang="en-US" b="1">
                <a:latin typeface="Times New Roman" panose="02020603050405020304" pitchFamily="18" charset="0"/>
              </a:rPr>
              <a:t>[Ralf Fabian]</a:t>
            </a:r>
            <a:endParaRPr lang="ro-RO" b="1">
              <a:latin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73817-BCE0-5302-BB88-683BCE3F8480}"/>
              </a:ext>
            </a:extLst>
          </p:cNvPr>
          <p:cNvSpPr txBox="1"/>
          <p:nvPr/>
        </p:nvSpPr>
        <p:spPr>
          <a:xfrm>
            <a:off x="7886330" y="4660773"/>
            <a:ext cx="2781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Times New Roman" panose="02020603050405020304" pitchFamily="18" charset="0"/>
              </a:rPr>
              <a:t>Absolvent</a:t>
            </a:r>
          </a:p>
          <a:p>
            <a:r>
              <a:rPr lang="en-US" b="1">
                <a:latin typeface="Times New Roman" panose="02020603050405020304" pitchFamily="18" charset="0"/>
              </a:rPr>
              <a:t>[Bucerzan Antonio-</a:t>
            </a:r>
            <a:r>
              <a:rPr lang="en-US" b="1" err="1">
                <a:latin typeface="Times New Roman" panose="02020603050405020304" pitchFamily="18" charset="0"/>
              </a:rPr>
              <a:t>Petru</a:t>
            </a:r>
            <a:r>
              <a:rPr lang="en-US" b="1">
                <a:latin typeface="Times New Roman" panose="02020603050405020304" pitchFamily="18" charset="0"/>
              </a:rPr>
              <a:t>]</a:t>
            </a:r>
            <a:endParaRPr lang="ro-RO" b="1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557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FC822-C0F5-B7F4-D25B-DDF86E658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59620"/>
            <a:ext cx="8911687" cy="467843"/>
          </a:xfrm>
        </p:spPr>
        <p:txBody>
          <a:bodyPr>
            <a:normAutofit fontScale="90000"/>
          </a:bodyPr>
          <a:lstStyle/>
          <a:p>
            <a:r>
              <a:rPr lang="ro-RO"/>
              <a:t>MathRunner</a:t>
            </a:r>
            <a:endParaRPr lang="en-US"/>
          </a:p>
        </p:txBody>
      </p:sp>
      <p:pic>
        <p:nvPicPr>
          <p:cNvPr id="15" name="Math Runner 2023-06-03 12-55-30-683">
            <a:hlinkClick r:id="" action="ppaction://media"/>
            <a:extLst>
              <a:ext uri="{FF2B5EF4-FFF2-40B4-BE49-F238E27FC236}">
                <a16:creationId xmlns:a16="http://schemas.microsoft.com/office/drawing/2014/main" id="{B708176D-F2FA-D2FE-82DD-02B56C45FC22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5999" y="1929523"/>
            <a:ext cx="5647120" cy="3176506"/>
          </a:xfr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A4BC173-9FFC-31F2-C37A-12184CB03E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462872" y="1840747"/>
            <a:ext cx="3726964" cy="3740238"/>
          </a:xfrm>
        </p:spPr>
        <p:txBody>
          <a:bodyPr>
            <a:normAutofit/>
          </a:bodyPr>
          <a:lstStyle/>
          <a:p>
            <a:r>
              <a:rPr lang="en-US"/>
              <a:t>Joc 3D care îi provoacă pe jucători să își folosească abilitățile matematice.</a:t>
            </a:r>
          </a:p>
          <a:p>
            <a:r>
              <a:rPr lang="en-US"/>
              <a:t>Jucătorii trebuie să aleagă răspunsul corect al unei ecuații matematice.</a:t>
            </a:r>
          </a:p>
          <a:p>
            <a:r>
              <a:rPr lang="en-US"/>
              <a:t>Bazat pe evitarea de obstacole.</a:t>
            </a:r>
          </a:p>
          <a:p>
            <a:r>
              <a:rPr lang="en-US"/>
              <a:t>Dispune de toți factorii menționați în slide-ul anterior.</a:t>
            </a:r>
          </a:p>
        </p:txBody>
      </p:sp>
    </p:spTree>
    <p:extLst>
      <p:ext uri="{BB962C8B-B14F-4D97-AF65-F5344CB8AC3E}">
        <p14:creationId xmlns:p14="http://schemas.microsoft.com/office/powerpoint/2010/main" val="2801074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FC822-C0F5-B7F4-D25B-DDF86E658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59620"/>
            <a:ext cx="8911687" cy="467843"/>
          </a:xfrm>
        </p:spPr>
        <p:txBody>
          <a:bodyPr>
            <a:normAutofit fontScale="90000"/>
          </a:bodyPr>
          <a:lstStyle/>
          <a:p>
            <a:r>
              <a:rPr lang="en-US"/>
              <a:t>Intelligence Defense: Learn While You Play!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A4BC173-9FFC-31F2-C37A-12184CB03E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640425" y="2240243"/>
            <a:ext cx="3726964" cy="3740238"/>
          </a:xfrm>
        </p:spPr>
        <p:txBody>
          <a:bodyPr>
            <a:normAutofit/>
          </a:bodyPr>
          <a:lstStyle/>
          <a:p>
            <a:r>
              <a:rPr lang="en-US"/>
              <a:t>Joc 3D în care jucătorii trebuie să își folosească abilitățile strategice și de gândire.</a:t>
            </a:r>
          </a:p>
          <a:p>
            <a:r>
              <a:rPr lang="en-US"/>
              <a:t>Scopul este de a apăra baza de atacuri inamice.</a:t>
            </a:r>
          </a:p>
          <a:p>
            <a:r>
              <a:rPr lang="en-US"/>
              <a:t>Dispune de trei turete de apărare.</a:t>
            </a:r>
          </a:p>
        </p:txBody>
      </p:sp>
      <p:pic>
        <p:nvPicPr>
          <p:cNvPr id="5" name="Intelligence Defense Learn While You Play! 2023-06-03 13-39-19-655">
            <a:hlinkClick r:id="" action="ppaction://media"/>
            <a:extLst>
              <a:ext uri="{FF2B5EF4-FFF2-40B4-BE49-F238E27FC236}">
                <a16:creationId xmlns:a16="http://schemas.microsoft.com/office/drawing/2014/main" id="{C8EB6453-C65A-F974-2C12-4C8F38EF6DF2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5999" y="2041179"/>
            <a:ext cx="5628903" cy="3166259"/>
          </a:xfrm>
        </p:spPr>
      </p:pic>
    </p:spTree>
    <p:extLst>
      <p:ext uri="{BB962C8B-B14F-4D97-AF65-F5344CB8AC3E}">
        <p14:creationId xmlns:p14="http://schemas.microsoft.com/office/powerpoint/2010/main" val="16568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62DF5-4B0D-6443-5E9D-2172F7F6B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30760"/>
            <a:ext cx="8911687" cy="632035"/>
          </a:xfrm>
        </p:spPr>
        <p:txBody>
          <a:bodyPr>
            <a:normAutofit fontScale="90000"/>
          </a:bodyPr>
          <a:lstStyle/>
          <a:p>
            <a:r>
              <a:rPr lang="en-US"/>
              <a:t>Concluzii/Evaluare rezultate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00569-43AB-71E3-2631-4478461B6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1237" y="1946989"/>
            <a:ext cx="8915400" cy="260725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o-RO"/>
              <a:t>Î</a:t>
            </a:r>
            <a:r>
              <a:rPr lang="en-US"/>
              <a:t>nv</a:t>
            </a:r>
            <a:r>
              <a:rPr lang="ro-RO"/>
              <a:t>ăță</a:t>
            </a:r>
            <a:r>
              <a:rPr lang="en-US"/>
              <a:t>m</a:t>
            </a:r>
            <a:r>
              <a:rPr lang="ro-RO"/>
              <a:t>â</a:t>
            </a:r>
            <a:r>
              <a:rPr lang="en-US"/>
              <a:t>ntul are nevoie de modalit</a:t>
            </a:r>
            <a:r>
              <a:rPr lang="ro-RO"/>
              <a:t>ăț</a:t>
            </a:r>
            <a:r>
              <a:rPr lang="en-US"/>
              <a:t>i de predare mai distractive</a:t>
            </a:r>
            <a:r>
              <a:rPr lang="ro-RO"/>
              <a:t>.</a:t>
            </a:r>
          </a:p>
          <a:p>
            <a:pPr>
              <a:lnSpc>
                <a:spcPct val="150000"/>
              </a:lnSpc>
            </a:pPr>
            <a:r>
              <a:rPr lang="ro-RO"/>
              <a:t>Prin </a:t>
            </a:r>
            <a:r>
              <a:rPr lang="en-US"/>
              <a:t>informațiile și părerile </a:t>
            </a:r>
            <a:r>
              <a:rPr lang="ro-RO"/>
              <a:t>aduse</a:t>
            </a:r>
            <a:r>
              <a:rPr lang="en-US"/>
              <a:t>, această lucrare poate schimba părerea multor </a:t>
            </a:r>
            <a:r>
              <a:rPr lang="ro-RO"/>
              <a:t>cadre didactice</a:t>
            </a:r>
            <a:r>
              <a:rPr lang="en-US"/>
              <a:t> despre eficacitatea jocurilor video în educație</a:t>
            </a:r>
            <a:r>
              <a:rPr lang="ro-RO"/>
              <a:t>.</a:t>
            </a:r>
          </a:p>
          <a:p>
            <a:pPr>
              <a:lnSpc>
                <a:spcPct val="150000"/>
              </a:lnSpc>
            </a:pPr>
            <a:r>
              <a:rPr lang="ro-RO"/>
              <a:t>P</a:t>
            </a:r>
            <a:r>
              <a:rPr lang="pt-BR"/>
              <a:t>rocesul de dezvoltare a fost unul provocator, dar cu</a:t>
            </a:r>
            <a:r>
              <a:rPr lang="ro-RO"/>
              <a:t> multe</a:t>
            </a:r>
            <a:r>
              <a:rPr lang="pt-BR"/>
              <a:t> satisfac</a:t>
            </a:r>
            <a:r>
              <a:rPr lang="ro-RO"/>
              <a:t>ț</a:t>
            </a:r>
            <a:r>
              <a:rPr lang="pt-BR"/>
              <a:t>ii</a:t>
            </a:r>
            <a:r>
              <a:rPr lang="ro-RO"/>
              <a:t>.</a:t>
            </a:r>
          </a:p>
          <a:p>
            <a:pPr>
              <a:lnSpc>
                <a:spcPct val="150000"/>
              </a:lnSpc>
            </a:pPr>
            <a:r>
              <a:rPr lang="ro-RO"/>
              <a:t>T</a:t>
            </a:r>
            <a:r>
              <a:rPr lang="it-IT"/>
              <a:t>estarea si proiectarea, pa</a:t>
            </a:r>
            <a:r>
              <a:rPr lang="ro-RO"/>
              <a:t>ș</a:t>
            </a:r>
            <a:r>
              <a:rPr lang="it-IT"/>
              <a:t>i esențiali în dezvoltarea de jocuri</a:t>
            </a:r>
            <a:r>
              <a:rPr lang="ro-RO"/>
              <a:t>.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0F355-9007-C51F-4F68-8550F20F82C3}"/>
              </a:ext>
            </a:extLst>
          </p:cNvPr>
          <p:cNvSpPr txBox="1"/>
          <p:nvPr/>
        </p:nvSpPr>
        <p:spPr>
          <a:xfrm>
            <a:off x="3654640" y="4847821"/>
            <a:ext cx="5311808" cy="1239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ctr">
              <a:lnSpc>
                <a:spcPct val="130000"/>
              </a:lnSpc>
              <a:spcAft>
                <a:spcPts val="800"/>
              </a:spcAft>
            </a:pPr>
            <a:r>
              <a:rPr lang="en-US" sz="1800" i="1" kern="1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"Aveți întotdeauna încredere în jocurile pe calculator."</a:t>
            </a:r>
            <a:endParaRPr lang="en-US" sz="1800" kern="10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indent="457200" algn="r">
              <a:lnSpc>
                <a:spcPct val="130000"/>
              </a:lnSpc>
              <a:spcAft>
                <a:spcPts val="800"/>
              </a:spcAft>
            </a:pPr>
            <a:r>
              <a:rPr lang="en-US" sz="1800" i="1" kern="1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Ridley Pearson</a:t>
            </a:r>
            <a:endParaRPr lang="en-US" sz="1800" kern="10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586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3D279-5BB5-F524-A71A-FAA6C3427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613701"/>
            <a:ext cx="10515600" cy="886626"/>
          </a:xfrm>
        </p:spPr>
        <p:txBody>
          <a:bodyPr/>
          <a:lstStyle/>
          <a:p>
            <a:r>
              <a:rPr lang="en-US"/>
              <a:t>Cuprins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DA3AF-2605-E0A0-2D2A-0D4E2FB79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4917"/>
            <a:ext cx="10515600" cy="4351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11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34855-5B8E-7AC2-7900-B941576AD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41865"/>
            <a:ext cx="8911687" cy="592131"/>
          </a:xfrm>
        </p:spPr>
        <p:txBody>
          <a:bodyPr>
            <a:normAutofit fontScale="90000"/>
          </a:bodyPr>
          <a:lstStyle/>
          <a:p>
            <a:r>
              <a:rPr lang="en-US"/>
              <a:t>Introducere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06863-DFFA-99BD-6FC5-BD2638C6A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760" y="2495534"/>
            <a:ext cx="8915400" cy="2579050"/>
          </a:xfrm>
        </p:spPr>
        <p:txBody>
          <a:bodyPr/>
          <a:lstStyle/>
          <a:p>
            <a:r>
              <a:rPr lang="en-US" b="0" i="0">
                <a:solidFill>
                  <a:srgbClr val="374151"/>
                </a:solidFill>
                <a:effectLst/>
                <a:latin typeface="Söhne"/>
              </a:rPr>
              <a:t>Jocurile educa</a:t>
            </a:r>
            <a:r>
              <a:rPr lang="ro-RO" b="0" i="0">
                <a:solidFill>
                  <a:srgbClr val="374151"/>
                </a:solidFill>
                <a:effectLst/>
                <a:latin typeface="Söhne"/>
              </a:rPr>
              <a:t>ționale sunt </a:t>
            </a:r>
            <a:r>
              <a:rPr lang="en-US" b="0" i="0">
                <a:solidFill>
                  <a:srgbClr val="374151"/>
                </a:solidFill>
                <a:effectLst/>
                <a:latin typeface="Söhne"/>
              </a:rPr>
              <a:t>jocuri proiectate special pentru a oferi o experiență de învățare interactivă și distractivă.</a:t>
            </a:r>
            <a:endParaRPr lang="ro-RO" b="0" i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en-US" b="0" i="0">
                <a:solidFill>
                  <a:srgbClr val="374151"/>
                </a:solidFill>
                <a:effectLst/>
                <a:latin typeface="Söhne"/>
              </a:rPr>
              <a:t>Diversificarea tehnicilor digitale</a:t>
            </a:r>
            <a:r>
              <a:rPr lang="ro-RO" b="0" i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b="0" i="0">
                <a:solidFill>
                  <a:srgbClr val="374151"/>
                </a:solidFill>
                <a:effectLst/>
                <a:latin typeface="Söhne"/>
              </a:rPr>
              <a:t>se referă la utilizarea unei varietăți de metode și tehnici digitale în procesul de învățare</a:t>
            </a:r>
            <a:r>
              <a:rPr lang="ro-RO" b="0" i="0">
                <a:solidFill>
                  <a:srgbClr val="374151"/>
                </a:solidFill>
                <a:effectLst/>
                <a:latin typeface="Söhne"/>
              </a:rPr>
              <a:t>.</a:t>
            </a:r>
          </a:p>
          <a:p>
            <a:r>
              <a:rPr lang="en-US">
                <a:latin typeface="Söhne"/>
              </a:rPr>
              <a:t>Studiile arată că elevii care învață prin jocuri educaționale</a:t>
            </a:r>
            <a:r>
              <a:rPr lang="ro-RO">
                <a:latin typeface="Söhne"/>
              </a:rPr>
              <a:t> o</a:t>
            </a:r>
            <a:r>
              <a:rPr lang="it-IT">
                <a:latin typeface="Söhne"/>
              </a:rPr>
              <a:t>bțin rezultate de învățare superioare cu 30%</a:t>
            </a:r>
            <a:r>
              <a:rPr lang="ro-RO">
                <a:latin typeface="Söhne"/>
              </a:rPr>
              <a:t>.</a:t>
            </a:r>
            <a:endParaRPr lang="en-US">
              <a:latin typeface="Söhn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50C88A-CBF1-6C0B-4235-5964DA30D60A}"/>
              </a:ext>
            </a:extLst>
          </p:cNvPr>
          <p:cNvSpPr txBox="1"/>
          <p:nvPr/>
        </p:nvSpPr>
        <p:spPr>
          <a:xfrm>
            <a:off x="2974018" y="1680099"/>
            <a:ext cx="7208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Albert Einstein: "Jocul este cea mai înaltă formă de cercetare</a:t>
            </a:r>
            <a:r>
              <a:rPr lang="ro-RO"/>
              <a:t>.</a:t>
            </a:r>
            <a:r>
              <a:rPr lang="en-US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817213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6700F-8199-105C-A580-9DBCA2240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32957"/>
            <a:ext cx="8911687" cy="627641"/>
          </a:xfrm>
        </p:spPr>
        <p:txBody>
          <a:bodyPr>
            <a:normAutofit fontScale="90000"/>
          </a:bodyPr>
          <a:lstStyle/>
          <a:p>
            <a:r>
              <a:rPr lang="ro-RO"/>
              <a:t>M</a:t>
            </a:r>
            <a:r>
              <a:rPr lang="en-US"/>
              <a:t>otivaţia alegerii temei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88C38-74F3-DCCE-44A1-6175C5704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95744"/>
            <a:ext cx="8915400" cy="377762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o-RO"/>
              <a:t>P</a:t>
            </a:r>
            <a:r>
              <a:rPr lang="en-US"/>
              <a:t>asiunea pentru jocurile video</a:t>
            </a:r>
            <a:r>
              <a:rPr lang="ro-RO"/>
              <a:t>.</a:t>
            </a:r>
          </a:p>
          <a:p>
            <a:pPr>
              <a:lnSpc>
                <a:spcPct val="150000"/>
              </a:lnSpc>
            </a:pPr>
            <a:r>
              <a:rPr lang="ro-RO"/>
              <a:t>P</a:t>
            </a:r>
            <a:r>
              <a:rPr lang="it-IT"/>
              <a:t>ropria experienta cu tehnicile online si traditionale de invatare</a:t>
            </a:r>
            <a:r>
              <a:rPr lang="ro-RO"/>
              <a:t>.</a:t>
            </a:r>
          </a:p>
          <a:p>
            <a:pPr>
              <a:lnSpc>
                <a:spcPct val="150000"/>
              </a:lnSpc>
            </a:pPr>
            <a:r>
              <a:rPr lang="ro-RO"/>
              <a:t>Constientizarea potentialului didactic avut de jocuri.</a:t>
            </a:r>
          </a:p>
          <a:p>
            <a:pPr>
              <a:lnSpc>
                <a:spcPct val="150000"/>
              </a:lnSpc>
            </a:pPr>
            <a:r>
              <a:rPr lang="ro-RO"/>
              <a:t>I</a:t>
            </a:r>
            <a:r>
              <a:rPr lang="en-US"/>
              <a:t>novare în educație</a:t>
            </a:r>
            <a:r>
              <a:rPr lang="ro-RO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38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B1B81-6344-6B9D-D474-A4BF64108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41835"/>
            <a:ext cx="8911687" cy="609886"/>
          </a:xfrm>
        </p:spPr>
        <p:txBody>
          <a:bodyPr>
            <a:normAutofit fontScale="90000"/>
          </a:bodyPr>
          <a:lstStyle/>
          <a:p>
            <a:r>
              <a:rPr lang="es-ES"/>
              <a:t>Contextul actual al învățării digitale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196BF-3EB4-366D-31F4-9639FE6A6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ro-RO"/>
              <a:t>T</a:t>
            </a:r>
            <a:r>
              <a:rPr lang="fr-FR"/>
              <a:t>ehnicile de predare online au devenit din ce în ce mai diverse și sofisticate</a:t>
            </a:r>
            <a:r>
              <a:rPr lang="ro-RO"/>
              <a:t>.</a:t>
            </a:r>
          </a:p>
          <a:p>
            <a:pPr>
              <a:lnSpc>
                <a:spcPct val="150000"/>
              </a:lnSpc>
            </a:pPr>
            <a:r>
              <a:rPr lang="ro-RO"/>
              <a:t>S</a:t>
            </a:r>
            <a:r>
              <a:rPr lang="en-US"/>
              <a:t>e remarca: cursurile live, </a:t>
            </a:r>
            <a:r>
              <a:rPr lang="ro-RO"/>
              <a:t>clipuri</a:t>
            </a:r>
            <a:r>
              <a:rPr lang="en-US"/>
              <a:t> preînregistrate, inteligenț</a:t>
            </a:r>
            <a:r>
              <a:rPr lang="ro-RO"/>
              <a:t>a</a:t>
            </a:r>
            <a:r>
              <a:rPr lang="en-US"/>
              <a:t> artificială, podcasturi educaționale, platforme online</a:t>
            </a:r>
            <a:r>
              <a:rPr lang="ro-RO"/>
              <a:t>.</a:t>
            </a:r>
          </a:p>
          <a:p>
            <a:pPr>
              <a:lnSpc>
                <a:spcPct val="150000"/>
              </a:lnSpc>
            </a:pPr>
            <a:r>
              <a:rPr lang="ro-RO"/>
              <a:t>P</a:t>
            </a:r>
            <a:r>
              <a:rPr lang="en-US"/>
              <a:t>rincipalul minus este lipsa motivatiei si distractiei</a:t>
            </a:r>
            <a:r>
              <a:rPr lang="ro-RO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174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BB430-2885-D457-BA4E-A164A9804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50712"/>
            <a:ext cx="8911687" cy="592131"/>
          </a:xfrm>
        </p:spPr>
        <p:txBody>
          <a:bodyPr>
            <a:normAutofit fontScale="90000"/>
          </a:bodyPr>
          <a:lstStyle/>
          <a:p>
            <a:r>
              <a:rPr lang="ro-RO"/>
              <a:t>A</a:t>
            </a:r>
            <a:r>
              <a:rPr lang="en-US"/>
              <a:t>vantajele integr</a:t>
            </a:r>
            <a:r>
              <a:rPr lang="ro-RO"/>
              <a:t>ă</a:t>
            </a:r>
            <a:r>
              <a:rPr lang="en-US"/>
              <a:t>rii jocurilor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11A11-926B-CD3D-5373-285F0F7AE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5281" y="2071774"/>
            <a:ext cx="8915400" cy="377762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o-RO"/>
              <a:t>S</a:t>
            </a:r>
            <a:r>
              <a:rPr lang="en-US"/>
              <a:t>timularea motivației</a:t>
            </a:r>
            <a:r>
              <a:rPr lang="ro-RO"/>
              <a:t>.</a:t>
            </a:r>
          </a:p>
          <a:p>
            <a:pPr>
              <a:lnSpc>
                <a:spcPct val="150000"/>
              </a:lnSpc>
            </a:pPr>
            <a:r>
              <a:rPr lang="ro-RO"/>
              <a:t>D</a:t>
            </a:r>
            <a:r>
              <a:rPr lang="en-US"/>
              <a:t>ezvoltarea abilităților-cheie</a:t>
            </a:r>
            <a:r>
              <a:rPr lang="ro-RO"/>
              <a:t>.</a:t>
            </a:r>
          </a:p>
          <a:p>
            <a:pPr>
              <a:lnSpc>
                <a:spcPct val="150000"/>
              </a:lnSpc>
            </a:pPr>
            <a:r>
              <a:rPr lang="ro-RO"/>
              <a:t>G</a:t>
            </a:r>
            <a:r>
              <a:rPr lang="en-US"/>
              <a:t>rad ridicat de competitivitate</a:t>
            </a:r>
            <a:r>
              <a:rPr lang="ro-RO"/>
              <a:t>.</a:t>
            </a:r>
          </a:p>
          <a:p>
            <a:pPr>
              <a:lnSpc>
                <a:spcPct val="150000"/>
              </a:lnSpc>
            </a:pPr>
            <a:r>
              <a:rPr lang="ro-RO"/>
              <a:t>P</a:t>
            </a:r>
            <a:r>
              <a:rPr lang="en-US"/>
              <a:t>ersonalizare și adaptabilitate</a:t>
            </a:r>
            <a:r>
              <a:rPr lang="ro-RO"/>
              <a:t>.</a:t>
            </a:r>
          </a:p>
          <a:p>
            <a:pPr>
              <a:lnSpc>
                <a:spcPct val="150000"/>
              </a:lnSpc>
            </a:pPr>
            <a:r>
              <a:rPr lang="ro-RO"/>
              <a:t>F</a:t>
            </a:r>
            <a:r>
              <a:rPr lang="en-US"/>
              <a:t>eedback imediat</a:t>
            </a:r>
            <a:r>
              <a:rPr lang="ro-RO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08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93B50-5876-311D-D5DF-307CB8839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2793" y="710212"/>
            <a:ext cx="8986414" cy="973870"/>
          </a:xfrm>
        </p:spPr>
        <p:txBody>
          <a:bodyPr>
            <a:normAutofit fontScale="90000"/>
          </a:bodyPr>
          <a:lstStyle/>
          <a:p>
            <a:r>
              <a:rPr lang="ro-RO"/>
              <a:t>P</a:t>
            </a:r>
            <a:r>
              <a:rPr lang="en-US"/>
              <a:t>roblemele integr</a:t>
            </a:r>
            <a:r>
              <a:rPr lang="ro-RO"/>
              <a:t>ă</a:t>
            </a:r>
            <a:r>
              <a:rPr lang="en-US"/>
              <a:t>rii jocurilor </a:t>
            </a:r>
            <a:r>
              <a:rPr lang="ro-RO"/>
              <a:t>î</a:t>
            </a:r>
            <a:r>
              <a:rPr lang="en-US"/>
              <a:t>n </a:t>
            </a:r>
            <a:r>
              <a:rPr lang="ro-RO"/>
              <a:t>î</a:t>
            </a:r>
            <a:r>
              <a:rPr lang="en-US"/>
              <a:t>nv</a:t>
            </a:r>
            <a:r>
              <a:rPr lang="ro-RO"/>
              <a:t>ăță</a:t>
            </a:r>
            <a:r>
              <a:rPr lang="en-US"/>
              <a:t>m</a:t>
            </a:r>
            <a:r>
              <a:rPr lang="ro-RO"/>
              <a:t>â</a:t>
            </a:r>
            <a:r>
              <a:rPr lang="en-US"/>
              <a:t>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D325A9-902B-5A71-6B37-E7BAA6CF0738}"/>
              </a:ext>
            </a:extLst>
          </p:cNvPr>
          <p:cNvSpPr txBox="1"/>
          <p:nvPr/>
        </p:nvSpPr>
        <p:spPr>
          <a:xfrm>
            <a:off x="3563493" y="2413519"/>
            <a:ext cx="2885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D</a:t>
            </a:r>
            <a:r>
              <a:rPr lang="en-US"/>
              <a:t>ificult</a:t>
            </a:r>
            <a:r>
              <a:rPr lang="ro-RO"/>
              <a:t>ă</a:t>
            </a:r>
            <a:r>
              <a:rPr lang="en-US"/>
              <a:t>țile materiale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7EB0B2-D74A-02AF-7662-D37F2E3B0651}"/>
              </a:ext>
            </a:extLst>
          </p:cNvPr>
          <p:cNvSpPr txBox="1"/>
          <p:nvPr/>
        </p:nvSpPr>
        <p:spPr>
          <a:xfrm>
            <a:off x="3563493" y="3474985"/>
            <a:ext cx="27165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Î</a:t>
            </a:r>
            <a:r>
              <a:rPr lang="en-US"/>
              <a:t>ndoiala asupra poten</a:t>
            </a:r>
            <a:r>
              <a:rPr lang="ro-RO"/>
              <a:t>ț</a:t>
            </a:r>
            <a:r>
              <a:rPr lang="en-US"/>
              <a:t>ialului didactic sau lipsa de informa</a:t>
            </a:r>
            <a:r>
              <a:rPr lang="ro-RO"/>
              <a:t>ț</a:t>
            </a:r>
            <a:r>
              <a:rPr lang="en-US"/>
              <a:t>ii privind beneficiile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12D566-23AB-FCCD-D00D-B3F71AB422DB}"/>
              </a:ext>
            </a:extLst>
          </p:cNvPr>
          <p:cNvSpPr txBox="1"/>
          <p:nvPr/>
        </p:nvSpPr>
        <p:spPr>
          <a:xfrm>
            <a:off x="6548272" y="2413519"/>
            <a:ext cx="247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L</a:t>
            </a:r>
            <a:r>
              <a:rPr lang="en-US"/>
              <a:t>ipsa de preg</a:t>
            </a:r>
            <a:r>
              <a:rPr lang="ro-RO"/>
              <a:t>ă</a:t>
            </a:r>
            <a:r>
              <a:rPr lang="en-US"/>
              <a:t>tire a profesorilor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736E87-BCDE-F249-A8D7-130EA36BE313}"/>
              </a:ext>
            </a:extLst>
          </p:cNvPr>
          <p:cNvSpPr txBox="1"/>
          <p:nvPr/>
        </p:nvSpPr>
        <p:spPr>
          <a:xfrm>
            <a:off x="6548273" y="3474985"/>
            <a:ext cx="24768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U</a:t>
            </a:r>
            <a:r>
              <a:rPr lang="it-IT"/>
              <a:t>nele p</a:t>
            </a:r>
            <a:r>
              <a:rPr lang="ro-RO"/>
              <a:t>ă</a:t>
            </a:r>
            <a:r>
              <a:rPr lang="it-IT"/>
              <a:t>reri negative despre jocuri</a:t>
            </a:r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CDCDB28-C406-14AE-A949-198ED76EB3FB}"/>
              </a:ext>
            </a:extLst>
          </p:cNvPr>
          <p:cNvCxnSpPr>
            <a:cxnSpLocks/>
          </p:cNvCxnSpPr>
          <p:nvPr/>
        </p:nvCxnSpPr>
        <p:spPr>
          <a:xfrm>
            <a:off x="6210597" y="2124695"/>
            <a:ext cx="0" cy="255061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A87F297-91B8-B5C0-ED8F-143CF8F25490}"/>
              </a:ext>
            </a:extLst>
          </p:cNvPr>
          <p:cNvCxnSpPr>
            <a:cxnSpLocks/>
          </p:cNvCxnSpPr>
          <p:nvPr/>
        </p:nvCxnSpPr>
        <p:spPr>
          <a:xfrm>
            <a:off x="3563493" y="3303973"/>
            <a:ext cx="54616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5593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93B50-5876-311D-D5DF-307CB8839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2794" y="664045"/>
            <a:ext cx="8986414" cy="646331"/>
          </a:xfrm>
        </p:spPr>
        <p:txBody>
          <a:bodyPr>
            <a:normAutofit/>
          </a:bodyPr>
          <a:lstStyle/>
          <a:p>
            <a:r>
              <a:rPr lang="ro-RO"/>
              <a:t>Unity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D325A9-902B-5A71-6B37-E7BAA6CF0738}"/>
              </a:ext>
            </a:extLst>
          </p:cNvPr>
          <p:cNvSpPr txBox="1"/>
          <p:nvPr/>
        </p:nvSpPr>
        <p:spPr>
          <a:xfrm>
            <a:off x="3252413" y="1987690"/>
            <a:ext cx="31373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Este o puternică platformă de dezvoltare și un motor de jocuri.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7EB0B2-D74A-02AF-7662-D37F2E3B0651}"/>
              </a:ext>
            </a:extLst>
          </p:cNvPr>
          <p:cNvSpPr txBox="1"/>
          <p:nvPr/>
        </p:nvSpPr>
        <p:spPr>
          <a:xfrm>
            <a:off x="3252414" y="3253043"/>
            <a:ext cx="3137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S</a:t>
            </a:r>
            <a:r>
              <a:rPr lang="pt-BR"/>
              <a:t>uportă o varietate de limbaje de programare, inclusiv C#</a:t>
            </a:r>
            <a:r>
              <a:rPr lang="ro-RO"/>
              <a:t>.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12D566-23AB-FCCD-D00D-B3F71AB422DB}"/>
              </a:ext>
            </a:extLst>
          </p:cNvPr>
          <p:cNvSpPr txBox="1"/>
          <p:nvPr/>
        </p:nvSpPr>
        <p:spPr>
          <a:xfrm>
            <a:off x="7004482" y="1987690"/>
            <a:ext cx="31373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L</a:t>
            </a:r>
            <a:r>
              <a:rPr lang="fr-FR"/>
              <a:t>ansată în 2005 de către Unity Technologies</a:t>
            </a:r>
            <a:r>
              <a:rPr lang="ro-RO"/>
              <a:t>.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736E87-BCDE-F249-A8D7-130EA36BE313}"/>
              </a:ext>
            </a:extLst>
          </p:cNvPr>
          <p:cNvSpPr txBox="1"/>
          <p:nvPr/>
        </p:nvSpPr>
        <p:spPr>
          <a:xfrm>
            <a:off x="7004481" y="3259544"/>
            <a:ext cx="31373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Interfață user-friendly, bazată pe principiul drag-and-drop.</a:t>
            </a:r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CDCDB28-C406-14AE-A949-198ED76EB3FB}"/>
              </a:ext>
            </a:extLst>
          </p:cNvPr>
          <p:cNvCxnSpPr>
            <a:cxnSpLocks/>
          </p:cNvCxnSpPr>
          <p:nvPr/>
        </p:nvCxnSpPr>
        <p:spPr>
          <a:xfrm>
            <a:off x="6618970" y="1902753"/>
            <a:ext cx="0" cy="363691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A87F297-91B8-B5C0-ED8F-143CF8F25490}"/>
              </a:ext>
            </a:extLst>
          </p:cNvPr>
          <p:cNvCxnSpPr>
            <a:cxnSpLocks/>
          </p:cNvCxnSpPr>
          <p:nvPr/>
        </p:nvCxnSpPr>
        <p:spPr>
          <a:xfrm>
            <a:off x="3089429" y="3055398"/>
            <a:ext cx="720866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E228107-4313-14EA-BEDB-5746ABD2185B}"/>
              </a:ext>
            </a:extLst>
          </p:cNvPr>
          <p:cNvSpPr txBox="1"/>
          <p:nvPr/>
        </p:nvSpPr>
        <p:spPr>
          <a:xfrm>
            <a:off x="3252413" y="4656894"/>
            <a:ext cx="3137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A</a:t>
            </a:r>
            <a:r>
              <a:rPr lang="en-US"/>
              <a:t>re variante at</a:t>
            </a:r>
            <a:r>
              <a:rPr lang="ro-RO"/>
              <a:t>â</a:t>
            </a:r>
            <a:r>
              <a:rPr lang="en-US"/>
              <a:t>t free-to-use, c</a:t>
            </a:r>
            <a:r>
              <a:rPr lang="ro-RO"/>
              <a:t>â</a:t>
            </a:r>
            <a:r>
              <a:rPr lang="en-US"/>
              <a:t>t </a:t>
            </a:r>
            <a:r>
              <a:rPr lang="ro-RO"/>
              <a:t>ș</a:t>
            </a:r>
            <a:r>
              <a:rPr lang="en-US"/>
              <a:t>i contra cost</a:t>
            </a:r>
            <a:r>
              <a:rPr lang="ro-RO"/>
              <a:t>.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0F3FDA-9AF4-5D7C-5BE1-C04424E0B58C}"/>
              </a:ext>
            </a:extLst>
          </p:cNvPr>
          <p:cNvSpPr txBox="1"/>
          <p:nvPr/>
        </p:nvSpPr>
        <p:spPr>
          <a:xfrm>
            <a:off x="7004482" y="4518394"/>
            <a:ext cx="3137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Permite crearea de jocuri pentru o gamă largă de platforme.</a:t>
            </a:r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ABE59C8-714B-154D-90ED-8587A1D98FF6}"/>
              </a:ext>
            </a:extLst>
          </p:cNvPr>
          <p:cNvCxnSpPr>
            <a:cxnSpLocks/>
          </p:cNvCxnSpPr>
          <p:nvPr/>
        </p:nvCxnSpPr>
        <p:spPr>
          <a:xfrm>
            <a:off x="3089429" y="4388529"/>
            <a:ext cx="720866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FA2933D-6108-F8E5-3432-C0EE2F48D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093" y="574432"/>
            <a:ext cx="3284738" cy="119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645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Arrow: Right 54">
            <a:extLst>
              <a:ext uri="{FF2B5EF4-FFF2-40B4-BE49-F238E27FC236}">
                <a16:creationId xmlns:a16="http://schemas.microsoft.com/office/drawing/2014/main" id="{83E4272E-0A5E-C590-8293-3DC4F1FD6023}"/>
              </a:ext>
            </a:extLst>
          </p:cNvPr>
          <p:cNvSpPr/>
          <p:nvPr/>
        </p:nvSpPr>
        <p:spPr>
          <a:xfrm rot="8430878">
            <a:off x="4695695" y="4465120"/>
            <a:ext cx="1737360" cy="1427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6FBF92C0-E656-0FE9-C66B-9D6CBBED4531}"/>
              </a:ext>
            </a:extLst>
          </p:cNvPr>
          <p:cNvSpPr/>
          <p:nvPr/>
        </p:nvSpPr>
        <p:spPr>
          <a:xfrm rot="2464187">
            <a:off x="6370842" y="4466604"/>
            <a:ext cx="1737360" cy="1427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EB1EEA5F-DC55-26E1-75D5-9F287399F663}"/>
              </a:ext>
            </a:extLst>
          </p:cNvPr>
          <p:cNvSpPr/>
          <p:nvPr/>
        </p:nvSpPr>
        <p:spPr>
          <a:xfrm rot="19393654">
            <a:off x="6407600" y="3182129"/>
            <a:ext cx="1737360" cy="1427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1FE4D8-BD3E-522E-C054-F030BE636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68498"/>
            <a:ext cx="8911687" cy="734173"/>
          </a:xfrm>
        </p:spPr>
        <p:txBody>
          <a:bodyPr/>
          <a:lstStyle/>
          <a:p>
            <a:r>
              <a:rPr lang="fr-FR"/>
              <a:t>Ce con</a:t>
            </a:r>
            <a:r>
              <a:rPr lang="ro-RO"/>
              <a:t>ț</a:t>
            </a:r>
            <a:r>
              <a:rPr lang="fr-FR"/>
              <a:t>ine un bun joc educa</a:t>
            </a:r>
            <a:r>
              <a:rPr lang="ro-RO"/>
              <a:t>ț</a:t>
            </a:r>
            <a:r>
              <a:rPr lang="fr-FR"/>
              <a:t>ional?</a:t>
            </a:r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F51770A-0E2B-5E59-3C81-D551FB1055D8}"/>
              </a:ext>
            </a:extLst>
          </p:cNvPr>
          <p:cNvSpPr txBox="1"/>
          <p:nvPr/>
        </p:nvSpPr>
        <p:spPr>
          <a:xfrm>
            <a:off x="2830853" y="2412637"/>
            <a:ext cx="212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O</a:t>
            </a:r>
            <a:r>
              <a:rPr lang="en-US"/>
              <a:t>biective clare</a:t>
            </a:r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735602FE-07A7-778E-B1AB-39C3B10A6F12}"/>
              </a:ext>
            </a:extLst>
          </p:cNvPr>
          <p:cNvSpPr/>
          <p:nvPr/>
        </p:nvSpPr>
        <p:spPr>
          <a:xfrm rot="12950281">
            <a:off x="4545896" y="3131076"/>
            <a:ext cx="1869481" cy="1427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7AD010F-F842-E4D1-5A7A-6CD54C115C44}"/>
              </a:ext>
            </a:extLst>
          </p:cNvPr>
          <p:cNvSpPr/>
          <p:nvPr/>
        </p:nvSpPr>
        <p:spPr>
          <a:xfrm>
            <a:off x="6166867" y="3595456"/>
            <a:ext cx="484187" cy="4705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0963FE95-34F2-E8B2-9D7D-6B03BE2C0C0C}"/>
              </a:ext>
            </a:extLst>
          </p:cNvPr>
          <p:cNvSpPr/>
          <p:nvPr/>
        </p:nvSpPr>
        <p:spPr>
          <a:xfrm rot="16200000">
            <a:off x="5677440" y="2783119"/>
            <a:ext cx="1463040" cy="1427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12B2C7E-720B-F69C-9088-61D75D831C56}"/>
              </a:ext>
            </a:extLst>
          </p:cNvPr>
          <p:cNvSpPr txBox="1"/>
          <p:nvPr/>
        </p:nvSpPr>
        <p:spPr>
          <a:xfrm>
            <a:off x="5242823" y="1754696"/>
            <a:ext cx="2332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Gameplay atractiv</a:t>
            </a:r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97ACAE0-F5D3-9535-00C2-5B3E0AA1AD3E}"/>
              </a:ext>
            </a:extLst>
          </p:cNvPr>
          <p:cNvSpPr txBox="1"/>
          <p:nvPr/>
        </p:nvSpPr>
        <p:spPr>
          <a:xfrm>
            <a:off x="2461056" y="5002246"/>
            <a:ext cx="249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Sistem de reward-uri</a:t>
            </a:r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4B227A4-BAFA-3055-A87A-7C747CE50CF5}"/>
              </a:ext>
            </a:extLst>
          </p:cNvPr>
          <p:cNvSpPr txBox="1"/>
          <p:nvPr/>
        </p:nvSpPr>
        <p:spPr>
          <a:xfrm>
            <a:off x="7924208" y="5002246"/>
            <a:ext cx="249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Sistem de feedback</a:t>
            </a:r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91DF47D-B853-45AE-7681-2CBC0E6F35C8}"/>
              </a:ext>
            </a:extLst>
          </p:cNvPr>
          <p:cNvSpPr txBox="1"/>
          <p:nvPr/>
        </p:nvSpPr>
        <p:spPr>
          <a:xfrm>
            <a:off x="7924208" y="2412637"/>
            <a:ext cx="3293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/>
              <a:t>Diferite nivele de dificultate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7936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704</TotalTime>
  <Words>531</Words>
  <Application>Microsoft Office PowerPoint</Application>
  <PresentationFormat>Widescreen</PresentationFormat>
  <Paragraphs>62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Century Gothic</vt:lpstr>
      <vt:lpstr>Söhne</vt:lpstr>
      <vt:lpstr>Times New Roman</vt:lpstr>
      <vt:lpstr>Wingdings 3</vt:lpstr>
      <vt:lpstr>Wisp</vt:lpstr>
      <vt:lpstr>UNIVERSITATEA „LUCIAN BLAGA” DIN SIBIU FACULTATEA DE ȘTIINȚE</vt:lpstr>
      <vt:lpstr>Cuprins</vt:lpstr>
      <vt:lpstr>Introducere</vt:lpstr>
      <vt:lpstr>Motivaţia alegerii temei</vt:lpstr>
      <vt:lpstr>Contextul actual al învățării digitale</vt:lpstr>
      <vt:lpstr>Avantajele integrării jocurilor video</vt:lpstr>
      <vt:lpstr>Problemele integrării jocurilor în învățământ</vt:lpstr>
      <vt:lpstr>Unity</vt:lpstr>
      <vt:lpstr>Ce conține un bun joc educațional?</vt:lpstr>
      <vt:lpstr>MathRunner</vt:lpstr>
      <vt:lpstr>Intelligence Defense: Learn While You Play!</vt:lpstr>
      <vt:lpstr>Concluzii/Evaluare rezultate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 Bucerzan</dc:creator>
  <cp:lastModifiedBy>Antonio Bucerzan</cp:lastModifiedBy>
  <cp:revision>157</cp:revision>
  <dcterms:created xsi:type="dcterms:W3CDTF">2023-05-30T13:40:03Z</dcterms:created>
  <dcterms:modified xsi:type="dcterms:W3CDTF">2023-06-03T11:42:34Z</dcterms:modified>
</cp:coreProperties>
</file>

<file path=docProps/thumbnail.jpeg>
</file>